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Action1.xml" ContentType="application/vnd.ms-office.inkAction+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in="-1920" max="4480" units="cm"/>
          <inkml:channel name="Y" type="integer" max="1080" units="cm"/>
          <inkml:channel name="T" type="integer" max="2.14748E9" units="dev"/>
        </inkml:traceFormat>
        <inkml:channelProperties>
          <inkml:channelProperty channel="X" name="resolution" value="80.2005" units="1/cm"/>
          <inkml:channelProperty channel="Y" name="resolution" value="32.33533" units="1/cm"/>
          <inkml:channelProperty channel="T" name="resolution" value="1" units="1/dev"/>
        </inkml:channelProperties>
      </inkml:inkSource>
      <inkml:timestamp xml:id="ts0" timeString="2017-11-06T21:46:45.487"/>
    </inkml:context>
    <inkml:brush xml:id="br0">
      <inkml:brushProperty name="width" value="0.08819" units="cm"/>
      <inkml:brushProperty name="height" value="0.35278" units="cm"/>
      <inkml:brushProperty name="color" value="#92D050"/>
      <inkml:brushProperty name="tip" value="rectangle"/>
      <inkml:brushProperty name="rasterOp" value="maskPen"/>
    </inkml:brush>
    <inkml:brush xml:id="br1">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3951">
    <iact:property name="dataType"/>
    <iact:actionData xml:id="d0">
      <inkml:trace xmlns:inkml="http://www.w3.org/2003/InkML" xml:id="stk0" contextRef="#ctx0" brushRef="#br0">1638 3816 0,'17'0'112,"0"0"-101,1 0-4,-1 0-2,1 0-4,34 0 12,87-17 3,-121 17 1,156-35-1,-157 35-15,192-35 15,53 17 0,-245 1-15,227 17 15,-227 0-16,280-35 16,-36 35 1,-35 0 0,-208-17-16,173 17 14,-156 0-14,122-18 15,17 18 1,-17-17-1,-157-1-15,139 18 15,1-17 1,-123 17-16,140 0 14,0-17 2,-140 17-16,123 0 15,-123 0-15,105-18 15,-105 18-16,105 0 16,18 0 1,-18 0 0,17 0-1,-17 0 1,35 0 0,34 0-1,1 0 1,17 0 0,-17 0-1,-1 0 1,1 18 0,-18-18-1,0 0 1,53 17 0,-18-17-1,-192 0-15,210 0 15,17 35 1,-18-35-1,1 17 1,-1 1 2,1 17-4,-193-35-14,88 0 14,53 17 2,-1-17 0,-17 17-1,-18 1 0,0-1 1,1-17 0,-1 18 0,35-1 0,18 1-1,-18-1 1,-17-17 0,-35 0-1,-52 0 1,-36 0 0,1 0 76</inkml:trace>
    </iact:actionData>
  </iact:action>
  <iact:action type="add" startTime="6173">
    <iact:property name="dataType"/>
    <iact:actionData xml:id="d1">
      <inkml:trace xmlns:inkml="http://www.w3.org/2003/InkML" xml:id="stk1" contextRef="#ctx0" brushRef="#br0">1707 4391 0,'18'0'58,"-1"0"-38,18 0-4,52 0 1,0 0 0,70 0-1,0 17-15,17 1 15,52-18 1,36 0 0,-245 0-1,1 0-15,225 0 15,1 0 0,-226 0-15,243 0 15,-34 0 1,-53 0-1,-157 0-15,123-18 15,-1 18 1,-122 0-17,88 0 17,-105-17-17,139 17 16,-17 0 1,0-17 0,-104 17-16,121 0 14,0 0 2,1 0 0,-1 0-1,35 0 1,88 0 0,-36 0-1,-209 0-15,175 0 15,-53 0 1,-34 0-1,0-18 1,-1 18 0,1-17-1,-18 17 1,17-18 0,1 18-1,-88 0-15,70 0 15,-69 0-15,86-17 15,-34 17 1,17 0-1,-17 0 1,-1 0-1,1 0 1,-53 0-16,71 17 15,16-17 1,18 35-1,-17-17 1,17-18 0,-53 0-1,-51 0-15,51 0 15,1 17 1,-18-17-1,1 0 1,-36 0-17,18 0 17,34 0-1,-16 0 1,-36 0-16,53 0 15,-18 0 0,-34 0-15,51 0 15,18 0 1,0 0 0,-69 0-17,86 0 16,18 0 1,0 0 0,18 0-1,-123 0-15,88 0 15,-88 0-15,88 0 15,-18 0 0,-35 0 1,18 0 0,17 0-1,-18 0 1,53 0 0,-17 0 0,-1 0-1,1 0 1,-18 0 0,-70 0-17,88 0 16,-88 0-15,105 0 15,-104 0-15,121 0 15,18 0 0,-35 0 1,0 0 0,0 0 0,-105 0-17,123 0 16,34 0 1,17 17-1,-173-17-15,191 18 15,17-1 1,-34-17-1,-35 18 1,-35-18 0,0 0 0,0 17-1,-35 1 1,0-18 0,-70 0-17,53 0 16,17 0 1,0 0-1,-69 0-15,51 0 15,53-18 1,-17 18 0,-1 0-1,1 0 1,-18 0 0,0 0-1,-17 0 1,-18 0 0,0 0-1,-17 0 1,-18 0 0,1 0 0,-1 0-1,1 0 1,-1 0-1,1 0 1,34 0-1,18 0 1,-36 0 0,-16 0 0</inkml:trace>
    </iact:actionData>
  </iact:action>
  <iact:action type="add" startTime="11918">
    <iact:property name="dataType"/>
    <iact:actionData xml:id="d2">
      <inkml:trace xmlns:inkml="http://www.w3.org/2003/InkML" xml:id="stk2" contextRef="#ctx0" brushRef="#br1">1847 5123 0,'17'0'63,"0"0"-61,18 0 4,-17 0 0,17 0 7,52 17 3,87-17 0,35 18 1,122-18 0,-17 0-1,-280 0-16,280 0 17,-297 0-16,280 0 14,-88 0 2,0 0 0,-70 0-1,0 0 2,1 0-2,-36 0 0,18 0 1,0 0-1,35 0 1,0 0 0,-35 0 0,0 0-1,-18 0 1,36 0 0,-1 0-1,0 0 1,1 0 0,-36 0-1,1 17 1,-18-17 0,0 17-1,35 1 1,0-18 0,-35 17 0,0-17-1,0 0 1,18 18 0,-18-18 0,35 0-1,-35 0 1,-18 0 0,1 0-1,17 0 0,18 17 1,-18-17 0,0 0 0,-70 0-17,71 18 16,16-18 1,1 0 0,-1 17-1,1-17 1,-1 0 0,-17 0-1,18 0 1,-1 17 0,-17-17 0,18 35-1,34-35 1,18 18 0,0-1 0,-35-17-1,0 0 0,-105 0-15,70 0 15,0 0 1,1 0 0,-71 0-17,70 0 16,35 0 1,17-17 0,-17 17-1,0 0 2,0-18-2,-17 1 1,17 17-1,-18 0 1,18 0-1,-17-18 1,17 18 0,-35 0 0,-70 0-17,70 0 17,18-17-1,-18 17 1,-17-17 0,-36 17-1</inkml:trace>
    </iact:actionData>
  </iact:action>
  <iact:action type="add" startTime="15315">
    <iact:property name="dataType"/>
    <iact:actionData xml:id="d3">
      <inkml:trace xmlns:inkml="http://www.w3.org/2003/InkML" xml:id="stk3" contextRef="#ctx0" brushRef="#br1">1847 5872 0,'17'0'80,"0"0"-77,1 0 2,17 0 3,52 0 9,-70 0-1,88 0 0,69 0 1,18 0 1,17 0-2,-192 0-15,192 0 14,-174 0-14,157 0 16,-18 0-1,-87 0 0,-52 0-15,34 0 15,-51 0-15,34 0 14,-17 0 2,35 0 0,-1 0-1,1 0 1,17 0 0,0 0-1,0 0 1,18 0 0,-18 0-1,-17 0 1,17 0 0,-18 0 0,1 0-1,17 0 1,-17 0-1,-35 0 1,17 0 0,0 0-1,-34 0 1,34 0 0,-35 0-17,53 0 16,0 0 1,17 0 0,0 0-1,18 0 1,-18 0 0,0 0 0,-18 0-1,19 0 1,16 0 0,1 0-1,-1 0 1,-17 0-1,0 0 1,18 0 0,-1 0-1,1 0 1,-1 0 0,-16 0 0,-19 0 1,36 0-3,-18 0 2,-70 0-17,105 17 17,-17-17-1,-18 0 1,-17 0-1,-18 0 1,17 0 0,19 0 0,-36 0 0,-35 0-16,36 0 14,16 0 2,-17 0 0,-34 0-17,34 0 16,35 0 1,-17 0 1,-53 0-16,88 0 11,-18 18 4,0-18-1,0 0 1,18 0 0,-88 0-16,70 0 15,0 0 0,0 0 1,18 0 0,17 0-1,17 0 1,1 0 0,-123 0-16,122 0 15,1 0 0,-123 0-15,123 0 15,-123 0-15,122 0 15,-121 0-16,121 0 16,1 0 1,16 0 0,19 0-1,-158 0-14,175 17 13,-1-17 2,-173 0-17,138 18 16,-138-18-14,156 0 13,-156 0-14,103 0 15,19 0 0,-123 0-15,88 0 15,34 0 1,1 0-1,-1 0 1,-17 0 0,17 0-1,1 0 1,-1 0 0,0 0-1,-34 0 1,-1 0 0,-17 0 0,1 0-1,-71 0-15,53 0 15,17 0 1,-17 0-1,-36 0 1,-16 0 0,-18-18 0</inkml:trace>
    </iact:actionData>
  </iact:action>
</iact:actions>
</file>

<file path=ppt/media/image1.jp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Hello. We are Project Skyline, and we are building an open-source, consumer-facing, user interface for the Triton DataCenter cloud management platform. (~10 seconds)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
              <a:t>So far, we have completed our research on the Triton DataCenter API endpoints, and we have decided the frameworks we are going to use for this project. We are currently working on creating our basic unit test file and making our basic design template for the whole application. We are basically at a point now where we are ready to begin the actual development work for our project.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2" name="Shape 11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This semester, we have accomplished a few things shown here. For starters, we discovered that there isn’t a consumer-facing user interface for Triton DataCenter, that allows users with little technological knowledge to spin up and manage virtual machines and virtual networks. Next, we completed the weekly tasks for this class, planning out our application and creating the roadmap that we will use to bring this application to life. Finally, we are now at a point where we are ready to get into the thick of this project and begin the actual development work.</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My name is Matt Osbourne, and on this project I am joined by Spencer Dangel and Alec Reser. Our project advisor is Patrick Olekas. (~10 seconds)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 Just read the abstract ] (~30 seconds)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Our project user stories are as follows: [ Just read the user stories ] (~40 seconds)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The image shown here is that of our first design diagram, with little detail and abstraction. As you can see, a new user can access the application and will be directed to our account creation/signup page. When they have created an account, they then follow the same path as an existing user, and they will log in. When a user has logged in, they will be redirected to a page where they are able to manage their account details, as well as their virtual machine images, virtual networks, and running virtual machines. Changes made on the account management page will be saved in either a PostgreSQL database, or through the Triton DataCenter API. (~35 seconds)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The image shown here is that of our second design diagram, with more detail than the first. A new user will start by reaching the signup page, and when they have entered the required information, they will be sent an account creation confirmation email and will be directed to the login page. From there, an existing user will enter their login details, if their information is incorrect, they will stay on the login page, and if it is correct they will be redirected to the default account page. On the default account page, a user will have the ability to edit their email and notification preferences, as well as create, manage, and delete settings on their virtual machines, virtual machine instances, and virtual networks. The changes made on this page that relate to the account details will save to a PostgreSQL database, and the changes made that relate to virtual machines and virtual networks will be sent to the Triton DataCenter API.</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solidFill>
                  <a:schemeClr val="dk1"/>
                </a:solidFill>
              </a:rPr>
              <a:t>The image shown here is that of our third design diagram, with the most detail. As you may notice, the signup and login pages are unchanged. The additional detail that we provide is in the default account page. In the account details section, in addition to changing a user’s email preferences, a user can also change their name, username, password, and contact email address. In the network list section, a user will be able to create or edit the name, description, public flag, and configuration of their virtual networks. In the virtual machine image section, a user will be able to create or edit the name, operating system, and public flag of their virtual machine images. In the virtual machine instances list section, a user will be able to create or edit the name, description, image (if they have any preconfigured in the virtual machine images section), number of virtual cores, amount of RAM, amount of storage space, and the network configuration of a virtual machine instance. The changes are then saved in the same way as we described on the previous design diagram.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dirty="0"/>
              <a:t>We have decided that our technology stack for implementing these features will utilize a split client and server applications, allowing us to host the client and server instances on separate servers. For the client application, we will be using the Aurelia javascript framework and add types to the language using Typescript. The server will be built with NodeJS and utilize the Hapi plugin for creating a REST api. All of our data will be stored in a </a:t>
            </a:r>
            <a:r>
              <a:rPr lang="en-US" dirty="0" err="1"/>
              <a:t>PostgeSQL</a:t>
            </a:r>
            <a:r>
              <a:rPr lang="en" dirty="0"/>
              <a:t> database.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0" name="Shape 10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a:t>[ Read the user stories ]</a:t>
            </a:r>
          </a:p>
          <a:p>
            <a:pPr lvl="0">
              <a:spcBef>
                <a:spcPts val="0"/>
              </a:spcBef>
              <a:buNone/>
            </a:pPr>
            <a:endParaRPr/>
          </a:p>
          <a:p>
            <a:pPr lvl="0">
              <a:spcBef>
                <a:spcPts val="0"/>
              </a:spcBef>
              <a:buNone/>
            </a:pPr>
            <a:r>
              <a:rPr lang="en"/>
              <a:t>As you can see, our division of work was to just order our tasks and then assign each task to a person in order and repeat until we were done, and we feel that this is an appropriate distribution of work for our project.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ACDB3CC-F982-40F9-8DD6-BCC9AFBF44BD}" type="datetime1">
              <a:rPr lang="en-US" smtClean="0"/>
              <a:pPr/>
              <a:t>11/6/2017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209825155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t>11/6/2017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281820189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t>11/6/2017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93670642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865055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8C2560D-EC28-3B41-86E8-18F1CE0113B4}" type="datetimeFigureOut">
              <a:rPr lang="en-US" smtClean="0"/>
              <a:t>11/6/2017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260503331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A9E7B99-7C3F-4BC3-B7B8-7E1F8C620B24}" type="datetime1">
              <a:rPr lang="en-US" smtClean="0"/>
              <a:pPr/>
              <a:t>11/6/2017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281173761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8C2560D-EC28-3B41-86E8-18F1CE0113B4}" type="datetimeFigureOut">
              <a:rPr lang="en-US" smtClean="0"/>
              <a:t>11/6/2017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272028548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8C2560D-EC28-3B41-86E8-18F1CE0113B4}" type="datetimeFigureOut">
              <a:rPr lang="en-US" smtClean="0"/>
              <a:t>11/6/2017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342971294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C2560D-EC28-3B41-86E8-18F1CE0113B4}" type="datetimeFigureOut">
              <a:rPr lang="en-US" smtClean="0"/>
              <a:t>11/6/2017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140780076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C2560D-EC28-3B41-86E8-18F1CE0113B4}" type="datetimeFigureOut">
              <a:rPr lang="en-US" smtClean="0"/>
              <a:t>11/6/2017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extLst>
      <p:ext uri="{BB962C8B-B14F-4D97-AF65-F5344CB8AC3E}">
        <p14:creationId xmlns:p14="http://schemas.microsoft.com/office/powerpoint/2010/main" val="32091512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68C2560D-EC28-3B41-86E8-18F1CE0113B4}" type="datetimeFigureOut">
              <a:rPr lang="en-US" smtClean="0"/>
              <a:t>11/6/2017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325112615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68C2560D-EC28-3B41-86E8-18F1CE0113B4}" type="datetimeFigureOut">
              <a:rPr lang="en-US" smtClean="0"/>
              <a:t>11/6/2017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245725854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063228"/>
            <a:ext cx="8229600" cy="64165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2057401"/>
            <a:ext cx="8229600" cy="254077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68C2560D-EC28-3B41-86E8-18F1CE0113B4}" type="datetimeFigureOut">
              <a:rPr lang="en-US" smtClean="0"/>
              <a:t>11/6/2017</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lvl="0" algn="r">
              <a:spcBef>
                <a:spcPts val="0"/>
              </a:spcBef>
              <a:buNone/>
            </a:pPr>
            <a:fld id="{00000000-1234-1234-1234-123412341234}" type="slidenum">
              <a:rPr lang="en" sz="1000" smtClean="0">
                <a:solidFill>
                  <a:schemeClr val="dk2"/>
                </a:solidFill>
              </a:rPr>
              <a:t>‹#›</a:t>
            </a:fld>
            <a:endParaRPr lang="en" sz="1000">
              <a:solidFill>
                <a:schemeClr val="dk2"/>
              </a:solidFill>
            </a:endParaRPr>
          </a:p>
        </p:txBody>
      </p:sp>
    </p:spTree>
    <p:extLst>
      <p:ext uri="{BB962C8B-B14F-4D97-AF65-F5344CB8AC3E}">
        <p14:creationId xmlns:p14="http://schemas.microsoft.com/office/powerpoint/2010/main" val="15486029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sldNum="0"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6.png"/><Relationship Id="rId5" Type="http://schemas.microsoft.com/office/2011/relationships/inkAction" Target="../ink/inkAction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8" Type="http://schemas.openxmlformats.org/officeDocument/2006/relationships/hyperlink" Target="mailto:olekaspt@mail.uc.edu" TargetMode="External"/><Relationship Id="rId3" Type="http://schemas.openxmlformats.org/officeDocument/2006/relationships/slideLayout" Target="../slideLayouts/slideLayout12.xml"/><Relationship Id="rId7" Type="http://schemas.openxmlformats.org/officeDocument/2006/relationships/hyperlink" Target="mailto:reserad@mail.uc.edu"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mailto:dangelsc@mail.uc.edu" TargetMode="External"/><Relationship Id="rId5" Type="http://schemas.openxmlformats.org/officeDocument/2006/relationships/hyperlink" Target="mailto:osbourma@mail.uc.edu" TargetMode="External"/><Relationship Id="rId4" Type="http://schemas.openxmlformats.org/officeDocument/2006/relationships/notesSlide" Target="../notesSlides/notesSlide2.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prstGeom prst="rect">
            <a:avLst/>
          </a:prstGeom>
        </p:spPr>
        <p:txBody>
          <a:bodyPr wrap="square" lIns="91425" tIns="91425" rIns="91425" bIns="91425" anchor="b" anchorCtr="0">
            <a:noAutofit/>
          </a:bodyPr>
          <a:lstStyle/>
          <a:p>
            <a:pPr lvl="0">
              <a:spcBef>
                <a:spcPts val="0"/>
              </a:spcBef>
              <a:buNone/>
            </a:pPr>
            <a:r>
              <a:rPr lang="en"/>
              <a:t>Project Skyline</a:t>
            </a:r>
          </a:p>
        </p:txBody>
      </p:sp>
      <p:sp>
        <p:nvSpPr>
          <p:cNvPr id="55" name="Shape 55"/>
          <p:cNvSpPr txBox="1">
            <a:spLocks noGrp="1"/>
          </p:cNvSpPr>
          <p:nvPr>
            <p:ph type="subTitle" idx="1"/>
          </p:nvPr>
        </p:nvSpPr>
        <p:spPr>
          <a:prstGeom prst="rect">
            <a:avLst/>
          </a:prstGeom>
        </p:spPr>
        <p:txBody>
          <a:bodyPr wrap="square" lIns="91425" tIns="91425" rIns="91425" bIns="91425" anchor="t" anchorCtr="0">
            <a:noAutofit/>
          </a:bodyPr>
          <a:lstStyle/>
          <a:p>
            <a:pPr lvl="0">
              <a:spcBef>
                <a:spcPts val="0"/>
              </a:spcBef>
              <a:buNone/>
            </a:pPr>
            <a:r>
              <a:rPr lang="en"/>
              <a:t>Building an open-source, consumer-facing, user interface for Triton DataCenter</a:t>
            </a:r>
          </a:p>
        </p:txBody>
      </p:sp>
      <p:pic>
        <p:nvPicPr>
          <p:cNvPr id="3" name="Audio 2">
            <a:hlinkClick r:id="" action="ppaction://media"/>
            <a:extLst>
              <a:ext uri="{FF2B5EF4-FFF2-40B4-BE49-F238E27FC236}">
                <a16:creationId xmlns:a16="http://schemas.microsoft.com/office/drawing/2014/main" id="{9C883430-310D-4133-95FC-B2FC0A0FCD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928"/>
    </mc:Choice>
    <mc:Fallback>
      <p:transition spd="slow" advTm="10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311700" y="117977"/>
            <a:ext cx="8520600" cy="572700"/>
          </a:xfrm>
          <a:prstGeom prst="rect">
            <a:avLst/>
          </a:prstGeom>
        </p:spPr>
        <p:txBody>
          <a:bodyPr wrap="square" lIns="91425" tIns="91425" rIns="91425" bIns="91425" anchor="t" anchorCtr="0">
            <a:noAutofit/>
          </a:bodyPr>
          <a:lstStyle/>
          <a:p>
            <a:pPr lvl="0" rtl="0">
              <a:spcBef>
                <a:spcPts val="0"/>
              </a:spcBef>
              <a:buNone/>
            </a:pPr>
            <a:r>
              <a:rPr lang="en" dirty="0"/>
              <a:t>Where are we now?</a:t>
            </a:r>
          </a:p>
        </p:txBody>
      </p:sp>
      <p:sp>
        <p:nvSpPr>
          <p:cNvPr id="109" name="Shape 109"/>
          <p:cNvSpPr txBox="1">
            <a:spLocks noGrp="1"/>
          </p:cNvSpPr>
          <p:nvPr>
            <p:ph type="body" idx="1"/>
          </p:nvPr>
        </p:nvSpPr>
        <p:spPr>
          <a:prstGeom prst="rect">
            <a:avLst/>
          </a:prstGeom>
        </p:spPr>
        <p:txBody>
          <a:bodyPr wrap="square" lIns="91425" tIns="91425" rIns="91425" bIns="91425" anchor="t" anchorCtr="0">
            <a:noAutofit/>
          </a:bodyPr>
          <a:lstStyle/>
          <a:p>
            <a:pPr lvl="0" rtl="0">
              <a:spcBef>
                <a:spcPts val="0"/>
              </a:spcBef>
              <a:buNone/>
            </a:pPr>
            <a:r>
              <a:rPr lang="en" sz="1600" dirty="0">
                <a:solidFill>
                  <a:schemeClr val="bg1"/>
                </a:solidFill>
              </a:rPr>
              <a:t>	</a:t>
            </a:r>
            <a:r>
              <a:rPr lang="en" sz="1600" dirty="0"/>
              <a:t>Research Trition DataCenter API endpoints (Spencer)</a:t>
            </a:r>
            <a:br>
              <a:rPr lang="en" sz="1600" dirty="0"/>
            </a:br>
            <a:r>
              <a:rPr lang="en" sz="1600" dirty="0"/>
              <a:t>Decide on frontend/backend/database frameworks for use (Alec)</a:t>
            </a:r>
            <a:br>
              <a:rPr lang="en" sz="1600" dirty="0"/>
            </a:br>
            <a:r>
              <a:rPr lang="en" sz="1600" dirty="0"/>
              <a:t>Create unit test file and add basic unit tests (Matt)</a:t>
            </a:r>
            <a:br>
              <a:rPr lang="en" sz="1600" dirty="0"/>
            </a:br>
            <a:r>
              <a:rPr lang="en" sz="1600" dirty="0"/>
              <a:t>Create basic design template for whole application (Spencer)</a:t>
            </a:r>
            <a:br>
              <a:rPr lang="en" sz="1600" dirty="0"/>
            </a:br>
            <a:r>
              <a:rPr lang="en" sz="1600" dirty="0"/>
              <a:t>Create signup page and controller (Alec)</a:t>
            </a:r>
            <a:br>
              <a:rPr lang="en" sz="1600" dirty="0"/>
            </a:br>
            <a:r>
              <a:rPr lang="en" sz="1600" dirty="0"/>
              <a:t>Create login page and controller (Matt)</a:t>
            </a:r>
            <a:br>
              <a:rPr lang="en" sz="1600" dirty="0"/>
            </a:br>
            <a:r>
              <a:rPr lang="en" sz="1600" dirty="0"/>
              <a:t>Create default account management page - Account details and edit section (Spencer)</a:t>
            </a:r>
            <a:br>
              <a:rPr lang="en" sz="1600" dirty="0"/>
            </a:br>
            <a:r>
              <a:rPr lang="en" sz="1600" dirty="0"/>
              <a:t>Create network list management section on account management page (Alec)</a:t>
            </a:r>
            <a:br>
              <a:rPr lang="en" sz="1600" dirty="0"/>
            </a:br>
            <a:r>
              <a:rPr lang="en" sz="1600" dirty="0"/>
              <a:t>Create image list management section on account management page (Matt)</a:t>
            </a:r>
            <a:br>
              <a:rPr lang="en" sz="1600" dirty="0"/>
            </a:br>
            <a:r>
              <a:rPr lang="en" sz="1600" dirty="0"/>
              <a:t>Create virtual machine instances list section on account management page (Spencer)</a:t>
            </a:r>
            <a:br>
              <a:rPr lang="en" sz="1600" dirty="0"/>
            </a:br>
            <a:r>
              <a:rPr lang="en" sz="1600" dirty="0"/>
              <a:t>Create service to connect changes on frontend to the Triton DataCenter API(Alec)</a:t>
            </a:r>
            <a:br>
              <a:rPr lang="en" sz="1600" dirty="0"/>
            </a:br>
            <a:r>
              <a:rPr lang="en" sz="1600" dirty="0"/>
              <a:t>Create service to connect account detail changes to PostgreSQL database (Matt)</a:t>
            </a:r>
          </a:p>
        </p:txBody>
      </p:sp>
      <mc:AlternateContent xmlns:mc="http://schemas.openxmlformats.org/markup-compatibility/2006">
        <mc:Choice xmlns:p14="http://schemas.microsoft.com/office/powerpoint/2010/main" xmlns:iact="http://schemas.microsoft.com/office/powerpoint/2014/inkAction" Requires="p14 iact">
          <p:contentPart p14:bwMode="auto" r:id="rId5">
            <p14:nvContentPartPr>
              <p14:cNvPr id="3" name="Ink 2">
                <a:extLst>
                  <a:ext uri="{FF2B5EF4-FFF2-40B4-BE49-F238E27FC236}">
                    <a16:creationId xmlns:a16="http://schemas.microsoft.com/office/drawing/2014/main" id="{3EE8845E-976D-4D7A-A0D2-F3BA998F328E}"/>
                  </a:ext>
                </a:extLst>
              </p14:cNvPr>
              <p14:cNvContentPartPr/>
              <p14:nvPr>
                <p:extLst>
                  <p:ext uri="{42D2F446-02D8-4167-A562-619A0277C38B}">
                    <p15:isNarration xmlns:p15="http://schemas.microsoft.com/office/powerpoint/2012/main" val="1"/>
                  </p:ext>
                </p:extLst>
              </p14:nvPr>
            </p14:nvContentPartPr>
            <p14:xfrm>
              <a:off x="589680" y="1273320"/>
              <a:ext cx="4873320" cy="866160"/>
            </p14:xfrm>
          </p:contentPart>
        </mc:Choice>
        <mc:Fallback>
          <p:pic>
            <p:nvPicPr>
              <p:cNvPr id="3" name="Ink 2">
                <a:extLst>
                  <a:ext uri="{FF2B5EF4-FFF2-40B4-BE49-F238E27FC236}">
                    <a16:creationId xmlns:a16="http://schemas.microsoft.com/office/drawing/2014/main" id="{3EE8845E-976D-4D7A-A0D2-F3BA998F328E}"/>
                  </a:ext>
                </a:extLst>
              </p:cNvPr>
              <p:cNvPicPr>
                <a:picLocks noGrp="1" noRot="1" noChangeAspect="1" noMove="1" noResize="1" noEditPoints="1" noAdjustHandles="1" noChangeArrowheads="1" noChangeShapeType="1"/>
              </p:cNvPicPr>
              <p:nvPr/>
            </p:nvPicPr>
            <p:blipFill>
              <a:blip r:embed="rId6"/>
              <a:stretch>
                <a:fillRect/>
              </a:stretch>
            </p:blipFill>
            <p:spPr>
              <a:xfrm>
                <a:off x="573840" y="1209960"/>
                <a:ext cx="4904640" cy="992880"/>
              </a:xfrm>
              <a:prstGeom prst="rect">
                <a:avLst/>
              </a:prstGeom>
            </p:spPr>
          </p:pic>
        </mc:Fallback>
      </mc:AlternateContent>
      <p:pic>
        <p:nvPicPr>
          <p:cNvPr id="4" name="Audio 3">
            <a:hlinkClick r:id="" action="ppaction://media"/>
            <a:extLst>
              <a:ext uri="{FF2B5EF4-FFF2-40B4-BE49-F238E27FC236}">
                <a16:creationId xmlns:a16="http://schemas.microsoft.com/office/drawing/2014/main" id="{3E50AF4D-26E0-4677-B1BF-D87FE054327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850"/>
    </mc:Choice>
    <mc:Fallback>
      <p:transition spd="slow" advTm="23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311700" y="171372"/>
            <a:ext cx="7410642" cy="572700"/>
          </a:xfrm>
          <a:prstGeom prst="rect">
            <a:avLst/>
          </a:prstGeom>
        </p:spPr>
        <p:txBody>
          <a:bodyPr wrap="square" lIns="91425" tIns="91425" rIns="91425" bIns="91425" anchor="t" anchorCtr="0">
            <a:noAutofit/>
          </a:bodyPr>
          <a:lstStyle/>
          <a:p>
            <a:pPr lvl="0">
              <a:spcBef>
                <a:spcPts val="0"/>
              </a:spcBef>
              <a:buNone/>
            </a:pPr>
            <a:r>
              <a:rPr lang="en" dirty="0"/>
              <a:t>Accomplishments this semester?</a:t>
            </a:r>
          </a:p>
        </p:txBody>
      </p:sp>
      <p:sp>
        <p:nvSpPr>
          <p:cNvPr id="115" name="Shape 115"/>
          <p:cNvSpPr txBox="1">
            <a:spLocks noGrp="1"/>
          </p:cNvSpPr>
          <p:nvPr>
            <p:ph type="body" idx="1"/>
          </p:nvPr>
        </p:nvSpPr>
        <p:spPr>
          <a:prstGeom prst="rect">
            <a:avLst/>
          </a:prstGeom>
        </p:spPr>
        <p:txBody>
          <a:bodyPr wrap="square" lIns="91425" tIns="91425" rIns="91425" bIns="91425" anchor="t" anchorCtr="0">
            <a:noAutofit/>
          </a:bodyPr>
          <a:lstStyle/>
          <a:p>
            <a:pPr lvl="0">
              <a:spcBef>
                <a:spcPts val="0"/>
              </a:spcBef>
              <a:buNone/>
            </a:pPr>
            <a:r>
              <a:rPr lang="en" dirty="0"/>
              <a:t>We discovered a problem that could be solved throughout the process of senior design</a:t>
            </a:r>
          </a:p>
          <a:p>
            <a:pPr lvl="0">
              <a:spcBef>
                <a:spcPts val="0"/>
              </a:spcBef>
              <a:buNone/>
            </a:pPr>
            <a:endParaRPr lang="en" dirty="0"/>
          </a:p>
          <a:p>
            <a:pPr lvl="0">
              <a:spcBef>
                <a:spcPts val="0"/>
              </a:spcBef>
              <a:buNone/>
            </a:pPr>
            <a:r>
              <a:rPr lang="en" dirty="0"/>
              <a:t>We planned out and designed a software solution to this problem</a:t>
            </a:r>
          </a:p>
          <a:p>
            <a:pPr lvl="0">
              <a:spcBef>
                <a:spcPts val="0"/>
              </a:spcBef>
              <a:buNone/>
            </a:pPr>
            <a:endParaRPr lang="en" dirty="0"/>
          </a:p>
          <a:p>
            <a:pPr lvl="0">
              <a:spcBef>
                <a:spcPts val="0"/>
              </a:spcBef>
              <a:buNone/>
            </a:pPr>
            <a:r>
              <a:rPr lang="en" dirty="0"/>
              <a:t>We’ve started to build our proposed software solution</a:t>
            </a:r>
          </a:p>
        </p:txBody>
      </p:sp>
      <p:pic>
        <p:nvPicPr>
          <p:cNvPr id="3" name="Audio 2">
            <a:hlinkClick r:id="" action="ppaction://media"/>
            <a:extLst>
              <a:ext uri="{FF2B5EF4-FFF2-40B4-BE49-F238E27FC236}">
                <a16:creationId xmlns:a16="http://schemas.microsoft.com/office/drawing/2014/main" id="{DD6BDCFE-8E02-486A-9C5D-4C7E36501DC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235"/>
    </mc:Choice>
    <mc:Fallback>
      <p:transition spd="slow" advTm="28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117971"/>
            <a:ext cx="6996826" cy="572700"/>
          </a:xfrm>
          <a:prstGeom prst="rect">
            <a:avLst/>
          </a:prstGeom>
        </p:spPr>
        <p:txBody>
          <a:bodyPr wrap="square" lIns="91425" tIns="91425" rIns="91425" bIns="91425" anchor="t" anchorCtr="0">
            <a:noAutofit/>
          </a:bodyPr>
          <a:lstStyle/>
          <a:p>
            <a:pPr lvl="0">
              <a:spcBef>
                <a:spcPts val="0"/>
              </a:spcBef>
              <a:buNone/>
            </a:pPr>
            <a:r>
              <a:rPr lang="en" dirty="0"/>
              <a:t>Group members and project advisor</a:t>
            </a:r>
          </a:p>
        </p:txBody>
      </p:sp>
      <p:sp>
        <p:nvSpPr>
          <p:cNvPr id="61" name="Shape 61"/>
          <p:cNvSpPr txBox="1">
            <a:spLocks noGrp="1"/>
          </p:cNvSpPr>
          <p:nvPr>
            <p:ph type="body" idx="1"/>
          </p:nvPr>
        </p:nvSpPr>
        <p:spPr>
          <a:xfrm>
            <a:off x="311700" y="1112423"/>
            <a:ext cx="8520600" cy="3416400"/>
          </a:xfrm>
          <a:prstGeom prst="rect">
            <a:avLst/>
          </a:prstGeom>
        </p:spPr>
        <p:txBody>
          <a:bodyPr wrap="square" lIns="91425" tIns="91425" rIns="91425" bIns="91425" anchor="t" anchorCtr="0">
            <a:noAutofit/>
          </a:bodyPr>
          <a:lstStyle/>
          <a:p>
            <a:pPr lvl="0">
              <a:spcBef>
                <a:spcPts val="0"/>
              </a:spcBef>
              <a:buNone/>
            </a:pPr>
            <a:r>
              <a:rPr lang="en" dirty="0"/>
              <a:t>Group Members:</a:t>
            </a:r>
          </a:p>
          <a:p>
            <a:pPr lvl="0" indent="457200">
              <a:spcBef>
                <a:spcPts val="0"/>
              </a:spcBef>
              <a:buNone/>
            </a:pPr>
            <a:r>
              <a:rPr lang="en" dirty="0"/>
              <a:t>Matt Osbourne - </a:t>
            </a:r>
            <a:r>
              <a:rPr lang="en" u="sng" dirty="0">
                <a:solidFill>
                  <a:schemeClr val="hlink"/>
                </a:solidFill>
                <a:hlinkClick r:id="rId5"/>
              </a:rPr>
              <a:t>osbourma@mail.uc.edu</a:t>
            </a:r>
          </a:p>
          <a:p>
            <a:pPr lvl="0" indent="457200">
              <a:spcBef>
                <a:spcPts val="0"/>
              </a:spcBef>
              <a:buNone/>
            </a:pPr>
            <a:r>
              <a:rPr lang="en" dirty="0"/>
              <a:t>Spencer Dangel - </a:t>
            </a:r>
            <a:r>
              <a:rPr lang="en" u="sng" dirty="0">
                <a:solidFill>
                  <a:schemeClr val="hlink"/>
                </a:solidFill>
                <a:hlinkClick r:id="rId6"/>
              </a:rPr>
              <a:t>dangelsc@mail.uc.edu</a:t>
            </a:r>
          </a:p>
          <a:p>
            <a:pPr lvl="0" indent="457200">
              <a:spcBef>
                <a:spcPts val="0"/>
              </a:spcBef>
              <a:buNone/>
            </a:pPr>
            <a:r>
              <a:rPr lang="en" dirty="0"/>
              <a:t>Alec Reser - </a:t>
            </a:r>
            <a:r>
              <a:rPr lang="en" u="sng" dirty="0">
                <a:solidFill>
                  <a:schemeClr val="hlink"/>
                </a:solidFill>
                <a:hlinkClick r:id="rId7"/>
              </a:rPr>
              <a:t>reserad@mail.uc.edu</a:t>
            </a:r>
          </a:p>
          <a:p>
            <a:pPr lvl="0">
              <a:spcBef>
                <a:spcPts val="0"/>
              </a:spcBef>
              <a:buNone/>
            </a:pPr>
            <a:endParaRPr lang="en" dirty="0"/>
          </a:p>
          <a:p>
            <a:pPr lvl="0">
              <a:spcBef>
                <a:spcPts val="0"/>
              </a:spcBef>
              <a:buNone/>
            </a:pPr>
            <a:r>
              <a:rPr lang="en" dirty="0"/>
              <a:t>Project Advisor:</a:t>
            </a:r>
          </a:p>
          <a:p>
            <a:pPr lvl="0">
              <a:spcBef>
                <a:spcPts val="0"/>
              </a:spcBef>
              <a:buNone/>
            </a:pPr>
            <a:r>
              <a:rPr lang="en" dirty="0"/>
              <a:t>	Patrick Olekas - </a:t>
            </a:r>
            <a:r>
              <a:rPr lang="en" u="sng" dirty="0">
                <a:solidFill>
                  <a:schemeClr val="hlink"/>
                </a:solidFill>
                <a:hlinkClick r:id="rId8"/>
              </a:rPr>
              <a:t>olekaspt@mail.uc.edu</a:t>
            </a:r>
            <a:r>
              <a:rPr lang="en" dirty="0"/>
              <a:t> </a:t>
            </a:r>
          </a:p>
        </p:txBody>
      </p:sp>
      <p:pic>
        <p:nvPicPr>
          <p:cNvPr id="2" name="Audio 1">
            <a:hlinkClick r:id="" action="ppaction://media"/>
            <a:extLst>
              <a:ext uri="{FF2B5EF4-FFF2-40B4-BE49-F238E27FC236}">
                <a16:creationId xmlns:a16="http://schemas.microsoft.com/office/drawing/2014/main" id="{916F98FB-2D8A-4AC2-9430-DF0F67FF3D4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401"/>
    </mc:Choice>
    <mc:Fallback>
      <p:transition spd="slow" advTm="10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117974"/>
            <a:ext cx="8520600" cy="572700"/>
          </a:xfrm>
          <a:prstGeom prst="rect">
            <a:avLst/>
          </a:prstGeom>
        </p:spPr>
        <p:txBody>
          <a:bodyPr wrap="square" lIns="91425" tIns="91425" rIns="91425" bIns="91425" anchor="t" anchorCtr="0">
            <a:noAutofit/>
          </a:bodyPr>
          <a:lstStyle/>
          <a:p>
            <a:pPr lvl="0">
              <a:spcBef>
                <a:spcPts val="0"/>
              </a:spcBef>
              <a:buNone/>
            </a:pPr>
            <a:r>
              <a:rPr lang="en" dirty="0"/>
              <a:t>Project Abstract</a:t>
            </a:r>
          </a:p>
        </p:txBody>
      </p:sp>
      <p:sp>
        <p:nvSpPr>
          <p:cNvPr id="67" name="Shape 67"/>
          <p:cNvSpPr txBox="1">
            <a:spLocks noGrp="1"/>
          </p:cNvSpPr>
          <p:nvPr>
            <p:ph type="body" idx="1"/>
          </p:nvPr>
        </p:nvSpPr>
        <p:spPr>
          <a:xfrm>
            <a:off x="311700" y="1679754"/>
            <a:ext cx="8520600" cy="3416400"/>
          </a:xfrm>
          <a:prstGeom prst="rect">
            <a:avLst/>
          </a:prstGeom>
        </p:spPr>
        <p:txBody>
          <a:bodyPr wrap="square" lIns="91425" tIns="91425" rIns="91425" bIns="91425" anchor="t" anchorCtr="0">
            <a:noAutofit/>
          </a:bodyPr>
          <a:lstStyle/>
          <a:p>
            <a:pPr>
              <a:buNone/>
            </a:pPr>
            <a:r>
              <a:rPr lang="en" sz="1800" dirty="0">
                <a:solidFill>
                  <a:srgbClr val="24292E"/>
                </a:solidFill>
                <a:highlight>
                  <a:srgbClr val="FFFFFF"/>
                </a:highlight>
              </a:rPr>
              <a:t>	The purpose of this project is to create an open source, consumer-facing, user interface for the Triton DataCenter cloud management platform. The finished product of this project will be a fully functioning user interface that allows users to log in, manage their account, and to create, update, and maintain their own virtual machines, virtual machine images, and virtual networks that are hosted on a Triton DataCenter instance using this user interface. This is beneficial because it is a simplified and streamlined process that will allow a user with little technical knowledge to interact </a:t>
            </a:r>
            <a:r>
              <a:rPr lang="en-US" sz="1800" dirty="0">
                <a:solidFill>
                  <a:srgbClr val="24292E"/>
                </a:solidFill>
                <a:highlight>
                  <a:srgbClr val="FFFFFF"/>
                </a:highlight>
              </a:rPr>
              <a:t>with </a:t>
            </a:r>
            <a:r>
              <a:rPr lang="en" sz="1800" dirty="0">
                <a:solidFill>
                  <a:srgbClr val="24292E"/>
                </a:solidFill>
                <a:highlight>
                  <a:srgbClr val="FFFFFF"/>
                </a:highlight>
              </a:rPr>
              <a:t>virtual systems hosted by the Triton DataCenter cloud management platform.</a:t>
            </a:r>
          </a:p>
        </p:txBody>
      </p:sp>
      <p:pic>
        <p:nvPicPr>
          <p:cNvPr id="3" name="Audio 2">
            <a:hlinkClick r:id="" action="ppaction://media"/>
            <a:extLst>
              <a:ext uri="{FF2B5EF4-FFF2-40B4-BE49-F238E27FC236}">
                <a16:creationId xmlns:a16="http://schemas.microsoft.com/office/drawing/2014/main" id="{78C92C74-6ED4-4FC7-9926-501C553C30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282"/>
    </mc:Choice>
    <mc:Fallback>
      <p:transition spd="slow" advTm="392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114330" y="164566"/>
            <a:ext cx="9372660" cy="2174828"/>
          </a:xfrm>
          <a:prstGeom prst="rect">
            <a:avLst/>
          </a:prstGeom>
        </p:spPr>
        <p:txBody>
          <a:bodyPr wrap="square" lIns="91425" tIns="91425" rIns="91425" bIns="91425" anchor="t" anchorCtr="0">
            <a:noAutofit/>
          </a:bodyPr>
          <a:lstStyle/>
          <a:p>
            <a:pPr lvl="0">
              <a:spcBef>
                <a:spcPts val="0"/>
              </a:spcBef>
              <a:buNone/>
            </a:pPr>
            <a:r>
              <a:rPr lang="en" dirty="0"/>
              <a:t>User stories</a:t>
            </a:r>
          </a:p>
        </p:txBody>
      </p:sp>
      <p:sp>
        <p:nvSpPr>
          <p:cNvPr id="73" name="Shape 73"/>
          <p:cNvSpPr txBox="1">
            <a:spLocks noGrp="1"/>
          </p:cNvSpPr>
          <p:nvPr>
            <p:ph type="body" idx="1"/>
          </p:nvPr>
        </p:nvSpPr>
        <p:spPr>
          <a:xfrm>
            <a:off x="311700" y="1673080"/>
            <a:ext cx="8520600" cy="3416400"/>
          </a:xfrm>
          <a:prstGeom prst="rect">
            <a:avLst/>
          </a:prstGeom>
        </p:spPr>
        <p:txBody>
          <a:bodyPr wrap="square" lIns="91425" tIns="91425" rIns="91425" bIns="91425" anchor="t" anchorCtr="0">
            <a:noAutofit/>
          </a:bodyPr>
          <a:lstStyle/>
          <a:p>
            <a:pPr lvl="0">
              <a:spcBef>
                <a:spcPts val="0"/>
              </a:spcBef>
              <a:buClr>
                <a:schemeClr val="dk1"/>
              </a:buClr>
              <a:buSzPct val="91666"/>
              <a:buFont typeface="Arial"/>
              <a:buNone/>
            </a:pPr>
            <a:r>
              <a:rPr lang="en" sz="1800" dirty="0">
                <a:solidFill>
                  <a:srgbClr val="24292E"/>
                </a:solidFill>
                <a:highlight>
                  <a:srgbClr val="FFFFFF"/>
                </a:highlight>
              </a:rPr>
              <a:t>As a user, I want to be able to edit my account details so I can keep my contact information up to date.</a:t>
            </a:r>
          </a:p>
          <a:p>
            <a:pPr lvl="0">
              <a:spcBef>
                <a:spcPts val="0"/>
              </a:spcBef>
              <a:buClr>
                <a:schemeClr val="dk1"/>
              </a:buClr>
              <a:buSzPct val="91666"/>
              <a:buFont typeface="Arial"/>
              <a:buNone/>
            </a:pPr>
            <a:r>
              <a:rPr lang="en" sz="1800" dirty="0">
                <a:solidFill>
                  <a:srgbClr val="24292E"/>
                </a:solidFill>
                <a:highlight>
                  <a:srgbClr val="FFFFFF"/>
                </a:highlight>
              </a:rPr>
              <a:t>As a user, I want to be able to create virtual machine instances so I can use them for projects.</a:t>
            </a:r>
          </a:p>
          <a:p>
            <a:pPr lvl="0">
              <a:spcBef>
                <a:spcPts val="0"/>
              </a:spcBef>
              <a:buClr>
                <a:schemeClr val="dk1"/>
              </a:buClr>
              <a:buSzPct val="91666"/>
              <a:buFont typeface="Arial"/>
              <a:buNone/>
            </a:pPr>
            <a:r>
              <a:rPr lang="en" sz="1800" dirty="0">
                <a:solidFill>
                  <a:srgbClr val="24292E"/>
                </a:solidFill>
                <a:highlight>
                  <a:srgbClr val="FFFFFF"/>
                </a:highlight>
              </a:rPr>
              <a:t>As a user, I want to be able to delete virtual machine instances so they are no longer taking up space when I don't need them.</a:t>
            </a:r>
          </a:p>
          <a:p>
            <a:pPr lvl="0">
              <a:spcBef>
                <a:spcPts val="0"/>
              </a:spcBef>
              <a:buClr>
                <a:schemeClr val="dk1"/>
              </a:buClr>
              <a:buSzPct val="91666"/>
              <a:buFont typeface="Arial"/>
              <a:buNone/>
            </a:pPr>
            <a:r>
              <a:rPr lang="en" sz="1800" dirty="0">
                <a:solidFill>
                  <a:srgbClr val="24292E"/>
                </a:solidFill>
                <a:highlight>
                  <a:srgbClr val="FFFFFF"/>
                </a:highlight>
              </a:rPr>
              <a:t>As a user, I want to be able to create virtual networks so I can control how my virtual machine instances communicate with each other.</a:t>
            </a:r>
          </a:p>
          <a:p>
            <a:pPr lvl="0">
              <a:spcBef>
                <a:spcPts val="0"/>
              </a:spcBef>
              <a:buNone/>
            </a:pPr>
            <a:r>
              <a:rPr lang="en" sz="1800" dirty="0">
                <a:solidFill>
                  <a:srgbClr val="24292E"/>
                </a:solidFill>
                <a:highlight>
                  <a:srgbClr val="FFFFFF"/>
                </a:highlight>
              </a:rPr>
              <a:t>As a user, I want to be able to create virtual machine images so I can use them to quickly deploy virtual machine instances.</a:t>
            </a:r>
          </a:p>
        </p:txBody>
      </p:sp>
      <p:pic>
        <p:nvPicPr>
          <p:cNvPr id="2" name="Audio 1">
            <a:hlinkClick r:id="" action="ppaction://media"/>
            <a:extLst>
              <a:ext uri="{FF2B5EF4-FFF2-40B4-BE49-F238E27FC236}">
                <a16:creationId xmlns:a16="http://schemas.microsoft.com/office/drawing/2014/main" id="{3A12AE35-0481-46D9-B9BE-F734BAE176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651"/>
    </mc:Choice>
    <mc:Fallback>
      <p:transition spd="slow" advTm="396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1700" y="102546"/>
            <a:ext cx="8520600" cy="2392311"/>
          </a:xfrm>
          <a:prstGeom prst="rect">
            <a:avLst/>
          </a:prstGeom>
        </p:spPr>
        <p:txBody>
          <a:bodyPr wrap="square" lIns="91425" tIns="91425" rIns="91425" bIns="91425" anchor="t" anchorCtr="0">
            <a:noAutofit/>
          </a:bodyPr>
          <a:lstStyle/>
          <a:p>
            <a:pPr lvl="0">
              <a:spcBef>
                <a:spcPts val="0"/>
              </a:spcBef>
              <a:buNone/>
            </a:pPr>
            <a:r>
              <a:rPr lang="en" dirty="0"/>
              <a:t>Design Diagram 1</a:t>
            </a:r>
          </a:p>
        </p:txBody>
      </p:sp>
      <p:pic>
        <p:nvPicPr>
          <p:cNvPr id="79" name="Shape 79"/>
          <p:cNvPicPr preferRelativeResize="0"/>
          <p:nvPr/>
        </p:nvPicPr>
        <p:blipFill>
          <a:blip r:embed="rId5">
            <a:alphaModFix/>
          </a:blip>
          <a:stretch>
            <a:fillRect/>
          </a:stretch>
        </p:blipFill>
        <p:spPr>
          <a:xfrm>
            <a:off x="0" y="1688134"/>
            <a:ext cx="9143999" cy="2901883"/>
          </a:xfrm>
          <a:prstGeom prst="rect">
            <a:avLst/>
          </a:prstGeom>
          <a:noFill/>
          <a:ln>
            <a:noFill/>
          </a:ln>
        </p:spPr>
      </p:pic>
      <p:pic>
        <p:nvPicPr>
          <p:cNvPr id="2" name="Audio 1">
            <a:hlinkClick r:id="" action="ppaction://media"/>
            <a:extLst>
              <a:ext uri="{FF2B5EF4-FFF2-40B4-BE49-F238E27FC236}">
                <a16:creationId xmlns:a16="http://schemas.microsoft.com/office/drawing/2014/main" id="{A030900C-EB68-4B27-A461-D1CB57D252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488"/>
    </mc:Choice>
    <mc:Fallback>
      <p:transition spd="slow" advTm="374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311700" y="117559"/>
            <a:ext cx="8520600" cy="1227633"/>
          </a:xfrm>
          <a:prstGeom prst="rect">
            <a:avLst/>
          </a:prstGeom>
        </p:spPr>
        <p:txBody>
          <a:bodyPr wrap="square" lIns="91425" tIns="91425" rIns="91425" bIns="91425" anchor="t" anchorCtr="0">
            <a:noAutofit/>
          </a:bodyPr>
          <a:lstStyle/>
          <a:p>
            <a:pPr lvl="0">
              <a:spcBef>
                <a:spcPts val="0"/>
              </a:spcBef>
              <a:buNone/>
            </a:pPr>
            <a:r>
              <a:rPr lang="en" dirty="0"/>
              <a:t>Design Diagram 2</a:t>
            </a:r>
          </a:p>
        </p:txBody>
      </p:sp>
      <p:pic>
        <p:nvPicPr>
          <p:cNvPr id="85" name="Shape 85"/>
          <p:cNvPicPr preferRelativeResize="0"/>
          <p:nvPr/>
        </p:nvPicPr>
        <p:blipFill>
          <a:blip r:embed="rId5">
            <a:alphaModFix/>
          </a:blip>
          <a:stretch>
            <a:fillRect/>
          </a:stretch>
        </p:blipFill>
        <p:spPr>
          <a:xfrm>
            <a:off x="1298325" y="1017725"/>
            <a:ext cx="6547351" cy="4125774"/>
          </a:xfrm>
          <a:prstGeom prst="rect">
            <a:avLst/>
          </a:prstGeom>
          <a:noFill/>
          <a:ln>
            <a:noFill/>
          </a:ln>
        </p:spPr>
      </p:pic>
      <p:pic>
        <p:nvPicPr>
          <p:cNvPr id="10" name="Audio 9">
            <a:hlinkClick r:id="" action="ppaction://media"/>
            <a:extLst>
              <a:ext uri="{FF2B5EF4-FFF2-40B4-BE49-F238E27FC236}">
                <a16:creationId xmlns:a16="http://schemas.microsoft.com/office/drawing/2014/main" id="{54A8ED32-150C-4F00-8457-B807BD73ABD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4120"/>
    </mc:Choice>
    <mc:Fallback>
      <p:transition spd="slow" advTm="54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365096" y="117976"/>
            <a:ext cx="8520600" cy="572700"/>
          </a:xfrm>
          <a:prstGeom prst="rect">
            <a:avLst/>
          </a:prstGeom>
        </p:spPr>
        <p:txBody>
          <a:bodyPr wrap="square" lIns="91425" tIns="91425" rIns="91425" bIns="91425" anchor="t" anchorCtr="0">
            <a:noAutofit/>
          </a:bodyPr>
          <a:lstStyle/>
          <a:p>
            <a:pPr lvl="0">
              <a:spcBef>
                <a:spcPts val="0"/>
              </a:spcBef>
              <a:buNone/>
            </a:pPr>
            <a:r>
              <a:rPr lang="en" dirty="0"/>
              <a:t>Design Diagram 3</a:t>
            </a:r>
          </a:p>
        </p:txBody>
      </p:sp>
      <p:pic>
        <p:nvPicPr>
          <p:cNvPr id="91" name="Shape 91"/>
          <p:cNvPicPr preferRelativeResize="0"/>
          <p:nvPr/>
        </p:nvPicPr>
        <p:blipFill>
          <a:blip r:embed="rId5">
            <a:alphaModFix/>
          </a:blip>
          <a:stretch>
            <a:fillRect/>
          </a:stretch>
        </p:blipFill>
        <p:spPr>
          <a:xfrm>
            <a:off x="1664200" y="985200"/>
            <a:ext cx="5313575" cy="4125776"/>
          </a:xfrm>
          <a:prstGeom prst="rect">
            <a:avLst/>
          </a:prstGeom>
          <a:noFill/>
          <a:ln>
            <a:noFill/>
          </a:ln>
        </p:spPr>
      </p:pic>
      <p:pic>
        <p:nvPicPr>
          <p:cNvPr id="5" name="Audio 4">
            <a:hlinkClick r:id="" action="ppaction://media"/>
            <a:extLst>
              <a:ext uri="{FF2B5EF4-FFF2-40B4-BE49-F238E27FC236}">
                <a16:creationId xmlns:a16="http://schemas.microsoft.com/office/drawing/2014/main" id="{AAA97484-A6E2-4612-B7BD-FFB84B36400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1111"/>
    </mc:Choice>
    <mc:Fallback>
      <p:transition spd="slow" advTm="61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311700" y="144675"/>
            <a:ext cx="8520600" cy="572700"/>
          </a:xfrm>
          <a:prstGeom prst="rect">
            <a:avLst/>
          </a:prstGeom>
        </p:spPr>
        <p:txBody>
          <a:bodyPr wrap="square" lIns="91425" tIns="91425" rIns="91425" bIns="91425" anchor="t" anchorCtr="0">
            <a:noAutofit/>
          </a:bodyPr>
          <a:lstStyle/>
          <a:p>
            <a:pPr lvl="0">
              <a:spcBef>
                <a:spcPts val="0"/>
              </a:spcBef>
              <a:buNone/>
            </a:pPr>
            <a:r>
              <a:rPr lang="en" dirty="0"/>
              <a:t>Technology Stack</a:t>
            </a:r>
          </a:p>
        </p:txBody>
      </p:sp>
      <p:sp>
        <p:nvSpPr>
          <p:cNvPr id="97" name="Shape 97"/>
          <p:cNvSpPr txBox="1">
            <a:spLocks noGrp="1"/>
          </p:cNvSpPr>
          <p:nvPr>
            <p:ph type="body" idx="1"/>
          </p:nvPr>
        </p:nvSpPr>
        <p:spPr>
          <a:prstGeom prst="rect">
            <a:avLst/>
          </a:prstGeom>
        </p:spPr>
        <p:txBody>
          <a:bodyPr wrap="square" lIns="91425" tIns="91425" rIns="91425" bIns="91425" anchor="t" anchorCtr="0">
            <a:noAutofit/>
          </a:bodyPr>
          <a:lstStyle/>
          <a:p>
            <a:pPr lvl="0" rtl="0">
              <a:spcBef>
                <a:spcPts val="0"/>
              </a:spcBef>
              <a:buNone/>
            </a:pPr>
            <a:r>
              <a:rPr lang="en" sz="2800" dirty="0"/>
              <a:t>Aurelia + Typescript client application</a:t>
            </a:r>
          </a:p>
          <a:p>
            <a:pPr lvl="0" rtl="0">
              <a:spcBef>
                <a:spcPts val="0"/>
              </a:spcBef>
              <a:buNone/>
            </a:pPr>
            <a:endParaRPr lang="en" sz="2800" dirty="0"/>
          </a:p>
          <a:p>
            <a:pPr lvl="0" rtl="0">
              <a:spcBef>
                <a:spcPts val="0"/>
              </a:spcBef>
              <a:buNone/>
            </a:pPr>
            <a:r>
              <a:rPr lang="en" sz="2800" dirty="0"/>
              <a:t>NodeJS + Hapi server</a:t>
            </a:r>
          </a:p>
          <a:p>
            <a:pPr lvl="0">
              <a:spcBef>
                <a:spcPts val="0"/>
              </a:spcBef>
              <a:buNone/>
            </a:pPr>
            <a:endParaRPr lang="en" sz="2800" dirty="0"/>
          </a:p>
          <a:p>
            <a:pPr lvl="0">
              <a:spcBef>
                <a:spcPts val="0"/>
              </a:spcBef>
              <a:buNone/>
            </a:pPr>
            <a:r>
              <a:rPr lang="en" sz="2800" dirty="0"/>
              <a:t>Postgre</a:t>
            </a:r>
            <a:r>
              <a:rPr lang="en-US" sz="2800" dirty="0"/>
              <a:t>SQL</a:t>
            </a:r>
            <a:r>
              <a:rPr lang="en" sz="2800" dirty="0"/>
              <a:t> database</a:t>
            </a:r>
          </a:p>
        </p:txBody>
      </p:sp>
      <p:pic>
        <p:nvPicPr>
          <p:cNvPr id="4" name="Audio 3">
            <a:hlinkClick r:id="" action="ppaction://media"/>
            <a:extLst>
              <a:ext uri="{FF2B5EF4-FFF2-40B4-BE49-F238E27FC236}">
                <a16:creationId xmlns:a16="http://schemas.microsoft.com/office/drawing/2014/main" id="{DA80C944-13D1-4060-B267-ED7AC8C039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148"/>
    </mc:Choice>
    <mc:Fallback>
      <p:transition spd="slow" advTm="28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txBox="1">
            <a:spLocks noGrp="1"/>
          </p:cNvSpPr>
          <p:nvPr>
            <p:ph type="title"/>
          </p:nvPr>
        </p:nvSpPr>
        <p:spPr>
          <a:xfrm>
            <a:off x="358422" y="158024"/>
            <a:ext cx="8520600" cy="572700"/>
          </a:xfrm>
          <a:prstGeom prst="rect">
            <a:avLst/>
          </a:prstGeom>
        </p:spPr>
        <p:txBody>
          <a:bodyPr wrap="square" lIns="91425" tIns="91425" rIns="91425" bIns="91425" anchor="t" anchorCtr="0">
            <a:noAutofit/>
          </a:bodyPr>
          <a:lstStyle/>
          <a:p>
            <a:pPr lvl="0">
              <a:spcBef>
                <a:spcPts val="0"/>
              </a:spcBef>
              <a:buNone/>
            </a:pPr>
            <a:r>
              <a:rPr lang="en" dirty="0"/>
              <a:t>Task list &amp; division of work</a:t>
            </a:r>
          </a:p>
        </p:txBody>
      </p:sp>
      <p:sp>
        <p:nvSpPr>
          <p:cNvPr id="103" name="Shape 103"/>
          <p:cNvSpPr txBox="1">
            <a:spLocks noGrp="1"/>
          </p:cNvSpPr>
          <p:nvPr>
            <p:ph type="body" idx="1"/>
          </p:nvPr>
        </p:nvSpPr>
        <p:spPr>
          <a:prstGeom prst="rect">
            <a:avLst/>
          </a:prstGeom>
        </p:spPr>
        <p:txBody>
          <a:bodyPr wrap="square" lIns="91425" tIns="91425" rIns="91425" bIns="91425" anchor="t" anchorCtr="0">
            <a:noAutofit/>
          </a:bodyPr>
          <a:lstStyle/>
          <a:p>
            <a:pPr lvl="0">
              <a:spcBef>
                <a:spcPts val="0"/>
              </a:spcBef>
              <a:buNone/>
            </a:pPr>
            <a:r>
              <a:rPr lang="en" sz="1600" dirty="0"/>
              <a:t>	Research Trition DataCenter API endpoints (Spencer)</a:t>
            </a:r>
            <a:br>
              <a:rPr lang="en" sz="1600" dirty="0"/>
            </a:br>
            <a:r>
              <a:rPr lang="en" sz="1600" dirty="0"/>
              <a:t>Decide on frontend/backend/database frameworks for use (Alec)</a:t>
            </a:r>
            <a:br>
              <a:rPr lang="en" sz="1600" dirty="0"/>
            </a:br>
            <a:r>
              <a:rPr lang="en" sz="1600" dirty="0"/>
              <a:t>Create unit test file and add basic unit tests (Matt)</a:t>
            </a:r>
            <a:br>
              <a:rPr lang="en" sz="1600" dirty="0"/>
            </a:br>
            <a:r>
              <a:rPr lang="en" sz="1600" dirty="0"/>
              <a:t>Create basic design template for whole application (Spencer)</a:t>
            </a:r>
            <a:br>
              <a:rPr lang="en" sz="1600" dirty="0"/>
            </a:br>
            <a:r>
              <a:rPr lang="en" sz="1600" dirty="0"/>
              <a:t>Create signup page and controller (Alec)</a:t>
            </a:r>
            <a:br>
              <a:rPr lang="en" sz="1600" dirty="0"/>
            </a:br>
            <a:r>
              <a:rPr lang="en" sz="1600" dirty="0"/>
              <a:t>Create login page and controller (Matt)</a:t>
            </a:r>
            <a:br>
              <a:rPr lang="en" sz="1600" dirty="0"/>
            </a:br>
            <a:r>
              <a:rPr lang="en" sz="1600" dirty="0"/>
              <a:t>Create default account management page - Account details and edit section (Spencer)</a:t>
            </a:r>
            <a:br>
              <a:rPr lang="en" sz="1600" dirty="0"/>
            </a:br>
            <a:r>
              <a:rPr lang="en" sz="1600" dirty="0"/>
              <a:t>Create network list management section on account management page (Alec)</a:t>
            </a:r>
            <a:br>
              <a:rPr lang="en" sz="1600" dirty="0"/>
            </a:br>
            <a:r>
              <a:rPr lang="en" sz="1600" dirty="0"/>
              <a:t>Create image list management section on account management page (Matt)</a:t>
            </a:r>
            <a:br>
              <a:rPr lang="en" sz="1600" dirty="0"/>
            </a:br>
            <a:r>
              <a:rPr lang="en" sz="1600" dirty="0"/>
              <a:t>Create virtual machine instances list section on account management page (Spencer)</a:t>
            </a:r>
            <a:br>
              <a:rPr lang="en" sz="1600" dirty="0"/>
            </a:br>
            <a:r>
              <a:rPr lang="en" sz="1600" dirty="0"/>
              <a:t>Create service to connect changes on frontend to the Triton DataCenter API(Alec)</a:t>
            </a:r>
            <a:br>
              <a:rPr lang="en" sz="1600" dirty="0"/>
            </a:br>
            <a:r>
              <a:rPr lang="en" sz="1600" dirty="0"/>
              <a:t>Create service to connect account detail changes to PostgreSQL database (Matt)</a:t>
            </a:r>
          </a:p>
        </p:txBody>
      </p:sp>
      <p:pic>
        <p:nvPicPr>
          <p:cNvPr id="6" name="Audio 5">
            <a:hlinkClick r:id="" action="ppaction://media"/>
            <a:extLst>
              <a:ext uri="{FF2B5EF4-FFF2-40B4-BE49-F238E27FC236}">
                <a16:creationId xmlns:a16="http://schemas.microsoft.com/office/drawing/2014/main" id="{C5493E9C-46D0-4243-AEA2-183C0492DF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1918"/>
    </mc:Choice>
    <mc:Fallback>
      <p:transition spd="slow" advTm="619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1759n-templates-ppt-4-3_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1759n-templates-ppt-4-3_1</Template>
  <TotalTime>57</TotalTime>
  <Words>1189</Words>
  <Application>Microsoft Office PowerPoint</Application>
  <PresentationFormat>On-screen Show (16:9)</PresentationFormat>
  <Paragraphs>50</Paragraphs>
  <Slides>11</Slides>
  <Notes>11</Notes>
  <HiddenSlides>0</HiddenSlides>
  <MMClips>11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Times New Roman</vt:lpstr>
      <vt:lpstr>1759n-templates-ppt-4-3_1</vt:lpstr>
      <vt:lpstr>Project Skyline</vt:lpstr>
      <vt:lpstr>Group members and project advisor</vt:lpstr>
      <vt:lpstr>Project Abstract</vt:lpstr>
      <vt:lpstr>User stories</vt:lpstr>
      <vt:lpstr>Design Diagram 1</vt:lpstr>
      <vt:lpstr>Design Diagram 2</vt:lpstr>
      <vt:lpstr>Design Diagram 3</vt:lpstr>
      <vt:lpstr>Technology Stack</vt:lpstr>
      <vt:lpstr>Task list &amp; division of work</vt:lpstr>
      <vt:lpstr>Where are we now?</vt:lpstr>
      <vt:lpstr>Accomplishments this semester?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Skyline</dc:title>
  <dc:creator>Matt Osbourne</dc:creator>
  <cp:lastModifiedBy>Matt</cp:lastModifiedBy>
  <cp:revision>3</cp:revision>
  <dcterms:modified xsi:type="dcterms:W3CDTF">2017-11-06T22:09:02Z</dcterms:modified>
</cp:coreProperties>
</file>